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Monterchi Serif Bold" charset="1" panose="02000503060000020004"/>
      <p:regular r:id="rId26"/>
    </p:embeddedFont>
    <p:embeddedFont>
      <p:font typeface="Monterchi Serif" charset="1" panose="02000503060000020004"/>
      <p:regular r:id="rId27"/>
    </p:embeddedFont>
    <p:embeddedFont>
      <p:font typeface="Roboto" charset="1" panose="02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notesMasters/notesMaster1.xml" Type="http://schemas.openxmlformats.org/officeDocument/2006/relationships/notesMaster"/><Relationship Id="rId24" Target="theme/theme2.xml" Type="http://schemas.openxmlformats.org/officeDocument/2006/relationships/theme"/><Relationship Id="rId25" Target="notesSlides/notesSlide1.xml" Type="http://schemas.openxmlformats.org/officeDocument/2006/relationships/notes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notesSlides/notesSlide2.xml" Type="http://schemas.openxmlformats.org/officeDocument/2006/relationships/notesSlide"/><Relationship Id="rId29" Target="notesSlides/notesSlide3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4.xml" Type="http://schemas.openxmlformats.org/officeDocument/2006/relationships/notesSlide"/><Relationship Id="rId31" Target="notesSlides/notesSlide5.xml" Type="http://schemas.openxmlformats.org/officeDocument/2006/relationships/notesSlide"/><Relationship Id="rId32" Target="notesSlides/notesSlide6.xml" Type="http://schemas.openxmlformats.org/officeDocument/2006/relationships/notesSlide"/><Relationship Id="rId33" Target="notesSlides/notesSlide7.xml" Type="http://schemas.openxmlformats.org/officeDocument/2006/relationships/notesSlide"/><Relationship Id="rId34" Target="notesSlides/notesSlide8.xml" Type="http://schemas.openxmlformats.org/officeDocument/2006/relationships/notesSlide"/><Relationship Id="rId35" Target="notesSlides/notesSlide9.xml" Type="http://schemas.openxmlformats.org/officeDocument/2006/relationships/notesSlide"/><Relationship Id="rId36" Target="notesSlides/notesSlide10.xml" Type="http://schemas.openxmlformats.org/officeDocument/2006/relationships/notesSlide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Hola, soy Santiago Alejandre Chaya y hoy os vengo a presentar Legends Clash.</a:t>
            </a:r>
          </a:p>
          <a:p>
            <a:r>
              <a:rPr lang="en-US"/>
              <a:t/>
            </a:r>
          </a:p>
          <a:p>
            <a:r>
              <a:rPr lang="en-US"/>
              <a:t>Empecemos por cómo surgió el proyecto. No se si alguna vez os habréis encontrado en esta situación pero cuando eres un friki y tienes un grupo de amigos frikis sale con cierta frecuencia. Estás tú con tus amigos frikis hablando de frikadas que si el señor de los anillos, star wars marvel... Y de repende uno suelta La Pregunta. ¿Oye quién creéis que ganaría Batman o Gandalf? Bueno de este amigo todos nos reiríamos porque la respuesta es obvia, Gandalf. Pero pongamos otra situación. ¿Quién ganaría Sauron o Thor?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Entonces ya te pones a debatir porque Sauron tiene un anillo mágico que hace esto y es practicamente un dios. Pero es que Thor es literalmente el dios del trueno y blablabla...</a:t>
            </a:r>
          </a:p>
          <a:p>
            <a:r>
              <a:rPr lang="en-US"/>
              <a:t/>
            </a:r>
          </a:p>
          <a:p>
            <a:r>
              <a:rPr lang="en-US"/>
              <a:t>Pues así se me ocurrió esta idea. Vamos a ver cómo la he planteado.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Entonces ya te pones a debatir porque Sauron tiene un anillo mágico que hace esto y es practicamente un dios. Pero es que Thor es literalmente el dios del trueno y blablabla...</a:t>
            </a:r>
          </a:p>
          <a:p>
            <a:r>
              <a:rPr lang="en-US"/>
              <a:t/>
            </a:r>
          </a:p>
          <a:p>
            <a:r>
              <a:rPr lang="en-US"/>
              <a:t>Pues así se me ocurrió esta idea. Vamos a ver cómo la he planteado.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Las tecnologías que he usado son: Angular, Spring Boot y PostgreSQL. </a:t>
            </a:r>
          </a:p>
          <a:p>
            <a:r>
              <a:rPr lang="en-US"/>
              <a:t/>
            </a:r>
          </a:p>
          <a:p>
            <a:r>
              <a:rPr lang="en-US"/>
              <a:t>Angular es un framework frontend desarrollado por Google, basado en TypeScript y que sigue el esquema Single Page Application.</a:t>
            </a:r>
          </a:p>
          <a:p>
            <a:r>
              <a:rPr lang="en-US"/>
              <a:t/>
            </a:r>
          </a:p>
          <a:p>
            <a:r>
              <a:rPr lang="en-US"/>
              <a:t>SpringBoot es un framework backend basado en Java que simplifica mucho el desarrollo por su configuración automática y su arquitectura por capas.</a:t>
            </a:r>
          </a:p>
          <a:p>
            <a:r>
              <a:rPr lang="en-US"/>
              <a:t/>
            </a:r>
          </a:p>
          <a:p>
            <a:r>
              <a:rPr lang="en-US"/>
              <a:t>Postgre es un sistema gestor de bases de datos relacionales que soporta unas grandes cargas de trabajo y puede manejar tipos de datos avanzados.</a:t>
            </a:r>
          </a:p>
          <a:p>
            <a:r>
              <a:rPr lang="en-US"/>
              <a:t/>
            </a:r>
          </a:p>
          <a:p>
            <a:r>
              <a:rPr lang="en-US"/>
              <a:t>Vamos a verlos un poco más a fondo y por qué decidí usar estas tecnologías.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 esta tabla basada en datos de EEUU podemos ver el TOP 5  frameworks de desarrollo frontend y podemos ver como está Angular en el segundo lugar con más de 19.000 ofertas de empleo.</a:t>
            </a:r>
          </a:p>
          <a:p>
            <a:r>
              <a:rPr lang="en-US"/>
              <a:t/>
            </a:r>
          </a:p>
          <a:p>
            <a:r>
              <a:rPr lang="en-US"/>
              <a:t>¿Y por qué gusta tanto? Pues como hemos dicho, Angular es un framework desarrollado por Google. La primera versión (AngularJS) salió en 2010 pero tenía muchos problemas de rendimiento y de mantenimiento. Por esto en 2016 fue completamente reescrito y lanzado como Angular2. Esta versión introdujo un cambio radical al adoptar TypeScript y una arquitectura basada en componentes reutilizables. </a:t>
            </a:r>
          </a:p>
          <a:p>
            <a:r>
              <a:rPr lang="en-US"/>
              <a:t/>
            </a:r>
          </a:p>
          <a:p>
            <a:r>
              <a:rPr lang="en-US"/>
              <a:t>Desde 2019 la directiva de Angular cambió y se ha volcado en el desarrollo del framework, sacando actualizaciones grandes en un calendario estricto a la vez que manteniendo las versiones anteriores. Gracias a esto es muy escalable y fácil de mantener.</a:t>
            </a:r>
          </a:p>
          <a:p>
            <a:r>
              <a:rPr lang="en-US"/>
              <a:t/>
            </a:r>
          </a:p>
          <a:p>
            <a:r>
              <a:rPr lang="en-US"/>
              <a:t>Es muy rápido de aprender e incluye librerías que ayudan en el desarrollo.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Spring boot es un framework que se lanzó por primera vez en 2014. Es un framework open-source basado en Java y que usa un modelo de capas (Controlador, Servicio, Repositorio, Modelo) ayudando así a mantener las buenas prácticas.</a:t>
            </a:r>
          </a:p>
          <a:p>
            <a:r>
              <a:rPr lang="en-US"/>
              <a:t/>
            </a:r>
          </a:p>
          <a:p>
            <a:r>
              <a:rPr lang="en-US"/>
              <a:t>En esta tabla también con datos de EEUU podemos ver el TOP 5 frameworks de backend y cómo nuestra tecnología vuelve a estar en segundo lugar con más de 15.000 ofertas de trabajo. </a:t>
            </a:r>
          </a:p>
          <a:p>
            <a:r>
              <a:rPr lang="en-US"/>
              <a:t/>
            </a:r>
          </a:p>
          <a:p>
            <a:r>
              <a:rPr lang="en-US"/>
              <a:t>¿Por qué se usa tanto? Es rápido y eficiente en sus tareas. Gastando muy pocos recursos y permitiendo que muchos usuarios hagan peticiones al mismo tiempo si que baje el rendimiento</a:t>
            </a:r>
          </a:p>
          <a:p>
            <a:r>
              <a:rPr lang="en-US"/>
              <a:t/>
            </a:r>
          </a:p>
          <a:p>
            <a:r>
              <a:rPr lang="en-US"/>
              <a:t>Además tiene muchas configuariones por defecto que son fáciles de cambiar y que hacen el desarrollo muy cómodo.</a:t>
            </a:r>
          </a:p>
          <a:p>
            <a:r>
              <a:rPr lang="en-US"/>
              <a:t/>
            </a:r>
          </a:p>
          <a:p>
            <a:r>
              <a:rPr lang="en-US"/>
              <a:t>Al igual que Angular tiene muchas bibliotecas que ayudan en el desarrollo de la aplicación.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PostgreSQL es un sistema gestor de bases de datos relacionales que se lanzó por primera vez en 1996.</a:t>
            </a:r>
          </a:p>
          <a:p>
            <a:r>
              <a:rPr lang="en-US"/>
              <a:t/>
            </a:r>
          </a:p>
          <a:p>
            <a:r>
              <a:rPr lang="en-US"/>
              <a:t>Aquí podemos ver que PostgreSQL es la cuarta tecnología más usada aún que bajando lentamente. </a:t>
            </a:r>
          </a:p>
          <a:p>
            <a:r>
              <a:rPr lang="en-US"/>
              <a:t/>
            </a:r>
          </a:p>
          <a:p>
            <a:r>
              <a:rPr lang="en-US"/>
              <a:t>Aún así nos pareció muy buena opción esta tecnología por sus características. No tiene límite de escalabilidad siempre que se disponga de los recursos físicos. </a:t>
            </a:r>
          </a:p>
          <a:p>
            <a:r>
              <a:rPr lang="en-US"/>
              <a:t/>
            </a:r>
          </a:p>
          <a:p>
            <a:r>
              <a:rPr lang="en-US"/>
              <a:t>Es muy sencillo de usar y tiene un nivel alto de seguridad. Maneja tipos de datos avanzados como JSON o XML y tiene una comunidad muy grande y activa en foros. Por último, es rápido y eficiente, gasta muy pocos recursos y salen versiones con frecuencia.</a:t>
            </a:r>
          </a:p>
          <a:p>
            <a:r>
              <a:rPr lang="en-US"/>
              <a:t/>
            </a:r>
          </a:p>
          <a:p>
            <a:r>
              <a:rPr lang="en-US"/>
              <a:t>¿Cómo está construida la aplicación?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Una de las peculiaridades de Angular es el archivo app.routes.ts donde se definen las rutas que va a tener la página, el componente que se debe renderizar y si es necesario cualquier otra cosa que se pueda necesitar.</a:t>
            </a:r>
          </a:p>
          <a:p>
            <a:r>
              <a:rPr lang="en-US"/>
              <a:t/>
            </a:r>
          </a:p>
          <a:p>
            <a:r>
              <a:rPr lang="en-US"/>
              <a:t>En caso de escribir una ruta que no existe angular redirige automaticamente a la ruta padre o en mi caso, por esta configuracion a la ruta personajes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 app.component.html se pone todo lo que va a tener la página siempre, en nuestro caso es un div que ocupa toda la pantalla y recoge el header y el router-outlet, que es donde se contendran los componentes que se renderizan según la ruta en la que estemos.</a:t>
            </a:r>
          </a:p>
          <a:p>
            <a:r>
              <a:rPr lang="en-US"/>
              <a:t/>
            </a:r>
          </a:p>
          <a:p>
            <a:r>
              <a:rPr lang="en-US"/>
              <a:t>app.config.ts es la configuracion de la página web, los providers son librerias de Angular que pueden ser inyectables es decir que las podemos definir de esta forma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Las peticiones HTTP se hacen desde un servicio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://localhost:4200/personajes" TargetMode="External" Type="http://schemas.openxmlformats.org/officeDocument/2006/relationships/hyperlink"/><Relationship Id="rId2" Target="../notesSlides/notesSlide10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jpe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jpe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jpe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9" y="-3844749"/>
            <a:ext cx="18287051" cy="18309938"/>
          </a:xfrm>
          <a:custGeom>
            <a:avLst/>
            <a:gdLst/>
            <a:ahLst/>
            <a:cxnLst/>
            <a:rect r="r" b="b" t="t" l="l"/>
            <a:pathLst>
              <a:path h="18309938" w="18287051">
                <a:moveTo>
                  <a:pt x="0" y="0"/>
                </a:moveTo>
                <a:lnTo>
                  <a:pt x="18287051" y="0"/>
                </a:lnTo>
                <a:lnTo>
                  <a:pt x="18287051" y="18309938"/>
                </a:lnTo>
                <a:lnTo>
                  <a:pt x="0" y="18309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960120"/>
            <a:ext cx="18288000" cy="12207240"/>
          </a:xfrm>
          <a:custGeom>
            <a:avLst/>
            <a:gdLst/>
            <a:ahLst/>
            <a:cxnLst/>
            <a:rect r="r" b="b" t="t" l="l"/>
            <a:pathLst>
              <a:path h="12207240" w="18288000">
                <a:moveTo>
                  <a:pt x="0" y="0"/>
                </a:moveTo>
                <a:lnTo>
                  <a:pt x="18288000" y="0"/>
                </a:lnTo>
                <a:lnTo>
                  <a:pt x="18288000" y="12207240"/>
                </a:lnTo>
                <a:lnTo>
                  <a:pt x="0" y="122072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61158" y="3911405"/>
            <a:ext cx="12965683" cy="1519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88"/>
              </a:lnSpc>
            </a:pPr>
            <a:r>
              <a:rPr lang="en-US" b="true" sz="12458" spc="398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LEGENDS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61158" y="5681695"/>
            <a:ext cx="12965683" cy="1519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88"/>
              </a:lnSpc>
            </a:pPr>
            <a:r>
              <a:rPr lang="en-US" b="true" sz="12458" spc="398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CLASH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110606" y="1028700"/>
            <a:ext cx="10066789" cy="8229600"/>
          </a:xfrm>
          <a:custGeom>
            <a:avLst/>
            <a:gdLst/>
            <a:ahLst/>
            <a:cxnLst/>
            <a:rect r="r" b="b" t="t" l="l"/>
            <a:pathLst>
              <a:path h="8229600" w="10066789">
                <a:moveTo>
                  <a:pt x="0" y="0"/>
                </a:moveTo>
                <a:lnTo>
                  <a:pt x="10066788" y="0"/>
                </a:lnTo>
                <a:lnTo>
                  <a:pt x="100667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30482" y="3086100"/>
            <a:ext cx="2289325" cy="4114800"/>
          </a:xfrm>
          <a:custGeom>
            <a:avLst/>
            <a:gdLst/>
            <a:ahLst/>
            <a:cxnLst/>
            <a:rect r="r" b="b" t="t" l="l"/>
            <a:pathLst>
              <a:path h="4114800" w="2289325">
                <a:moveTo>
                  <a:pt x="0" y="0"/>
                </a:moveTo>
                <a:lnTo>
                  <a:pt x="2289325" y="0"/>
                </a:lnTo>
                <a:lnTo>
                  <a:pt x="22893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2604616" y="3086100"/>
            <a:ext cx="2289325" cy="4114800"/>
          </a:xfrm>
          <a:custGeom>
            <a:avLst/>
            <a:gdLst/>
            <a:ahLst/>
            <a:cxnLst/>
            <a:rect r="r" b="b" t="t" l="l"/>
            <a:pathLst>
              <a:path h="4114800" w="2289325">
                <a:moveTo>
                  <a:pt x="2289325" y="0"/>
                </a:moveTo>
                <a:lnTo>
                  <a:pt x="0" y="0"/>
                </a:lnTo>
                <a:lnTo>
                  <a:pt x="0" y="4114800"/>
                </a:lnTo>
                <a:lnTo>
                  <a:pt x="2289325" y="4114800"/>
                </a:lnTo>
                <a:lnTo>
                  <a:pt x="228932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052358" y="8110867"/>
            <a:ext cx="4183283" cy="674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3"/>
              </a:lnSpc>
            </a:pPr>
            <a:r>
              <a:rPr lang="en-US" b="true" sz="1966" spc="62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POR SANTIAGO ALEJANDRE CHAYA</a:t>
            </a:r>
          </a:p>
          <a:p>
            <a:pPr algn="ctr">
              <a:lnSpc>
                <a:spcPts val="2753"/>
              </a:lnSpc>
              <a:spcBef>
                <a:spcPct val="0"/>
              </a:spcBef>
            </a:pPr>
            <a:r>
              <a:rPr lang="en-US" b="true" sz="1966" spc="62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TUTORADO: POR SONIA ARANDA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36892" y="6849514"/>
            <a:ext cx="2414215" cy="51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1"/>
              </a:lnSpc>
              <a:spcBef>
                <a:spcPct val="0"/>
              </a:spcBef>
            </a:pPr>
            <a:r>
              <a:rPr lang="en-US" sz="3276">
                <a:solidFill>
                  <a:srgbClr val="365B6D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EPIC BATTLES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19930" y="1739551"/>
            <a:ext cx="5939370" cy="1867727"/>
          </a:xfrm>
          <a:custGeom>
            <a:avLst/>
            <a:gdLst/>
            <a:ahLst/>
            <a:cxnLst/>
            <a:rect r="r" b="b" t="t" l="l"/>
            <a:pathLst>
              <a:path h="1867727" w="5939370">
                <a:moveTo>
                  <a:pt x="0" y="0"/>
                </a:moveTo>
                <a:lnTo>
                  <a:pt x="5939370" y="0"/>
                </a:lnTo>
                <a:lnTo>
                  <a:pt x="5939370" y="1867726"/>
                </a:lnTo>
                <a:lnTo>
                  <a:pt x="0" y="1867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99704" y="4645795"/>
            <a:ext cx="9559596" cy="4612505"/>
          </a:xfrm>
          <a:custGeom>
            <a:avLst/>
            <a:gdLst/>
            <a:ahLst/>
            <a:cxnLst/>
            <a:rect r="r" b="b" t="t" l="l"/>
            <a:pathLst>
              <a:path h="4612505" w="9559596">
                <a:moveTo>
                  <a:pt x="0" y="0"/>
                </a:moveTo>
                <a:lnTo>
                  <a:pt x="9559596" y="0"/>
                </a:lnTo>
                <a:lnTo>
                  <a:pt x="9559596" y="4612505"/>
                </a:lnTo>
                <a:lnTo>
                  <a:pt x="0" y="46125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168550" y="910812"/>
            <a:ext cx="3748348" cy="235776"/>
            <a:chOff x="0" y="0"/>
            <a:chExt cx="987219" cy="620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987219" cy="81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355937" y="8695865"/>
            <a:ext cx="3748348" cy="235776"/>
            <a:chOff x="0" y="0"/>
            <a:chExt cx="987219" cy="620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987219" cy="81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289615" y="1266237"/>
            <a:ext cx="3748348" cy="235776"/>
            <a:chOff x="0" y="0"/>
            <a:chExt cx="987219" cy="620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987219" cy="81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73501" y="9140412"/>
            <a:ext cx="3748348" cy="235776"/>
            <a:chOff x="0" y="0"/>
            <a:chExt cx="987219" cy="620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987219" cy="81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5594542"/>
            <a:ext cx="5089942" cy="2597122"/>
          </a:xfrm>
          <a:custGeom>
            <a:avLst/>
            <a:gdLst/>
            <a:ahLst/>
            <a:cxnLst/>
            <a:rect r="r" b="b" t="t" l="l"/>
            <a:pathLst>
              <a:path h="2597122" w="5089942">
                <a:moveTo>
                  <a:pt x="0" y="0"/>
                </a:moveTo>
                <a:lnTo>
                  <a:pt x="5089942" y="0"/>
                </a:lnTo>
                <a:lnTo>
                  <a:pt x="5089942" y="2597123"/>
                </a:lnTo>
                <a:lnTo>
                  <a:pt x="0" y="25971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000125"/>
            <a:ext cx="5089942" cy="73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8"/>
              </a:lnSpc>
              <a:spcBef>
                <a:spcPct val="0"/>
              </a:spcBef>
            </a:pPr>
            <a:r>
              <a:rPr lang="en-US" b="true" sz="4684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app.component.html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906369"/>
            <a:ext cx="3093149" cy="73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8"/>
              </a:lnSpc>
              <a:spcBef>
                <a:spcPct val="0"/>
              </a:spcBef>
            </a:pPr>
            <a:r>
              <a:rPr lang="en-US" b="true" sz="4684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app.config.ts</a:t>
            </a:r>
          </a:p>
        </p:txBody>
      </p:sp>
    </p:spTree>
  </p:cSld>
  <p:clrMapOvr>
    <a:masterClrMapping/>
  </p:clrMapOvr>
  <p:transition spd="slow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63738" y="2383081"/>
            <a:ext cx="9914621" cy="2032497"/>
          </a:xfrm>
          <a:custGeom>
            <a:avLst/>
            <a:gdLst/>
            <a:ahLst/>
            <a:cxnLst/>
            <a:rect r="r" b="b" t="t" l="l"/>
            <a:pathLst>
              <a:path h="2032497" w="9914621">
                <a:moveTo>
                  <a:pt x="0" y="0"/>
                </a:moveTo>
                <a:lnTo>
                  <a:pt x="9914620" y="0"/>
                </a:lnTo>
                <a:lnTo>
                  <a:pt x="9914620" y="2032498"/>
                </a:lnTo>
                <a:lnTo>
                  <a:pt x="0" y="203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17834" y="5598235"/>
            <a:ext cx="9160525" cy="2599299"/>
          </a:xfrm>
          <a:custGeom>
            <a:avLst/>
            <a:gdLst/>
            <a:ahLst/>
            <a:cxnLst/>
            <a:rect r="r" b="b" t="t" l="l"/>
            <a:pathLst>
              <a:path h="2599299" w="9160525">
                <a:moveTo>
                  <a:pt x="0" y="0"/>
                </a:moveTo>
                <a:lnTo>
                  <a:pt x="9160524" y="0"/>
                </a:lnTo>
                <a:lnTo>
                  <a:pt x="9160524" y="2599299"/>
                </a:lnTo>
                <a:lnTo>
                  <a:pt x="0" y="2599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2409" y="981075"/>
            <a:ext cx="5066606" cy="95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Peticiones HTTP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168550" y="910812"/>
            <a:ext cx="3748348" cy="235776"/>
            <a:chOff x="0" y="0"/>
            <a:chExt cx="987219" cy="620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987219" cy="81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289615" y="1266237"/>
            <a:ext cx="3748348" cy="235776"/>
            <a:chOff x="0" y="0"/>
            <a:chExt cx="987219" cy="620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987219" cy="81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355937" y="8695865"/>
            <a:ext cx="3748348" cy="235776"/>
            <a:chOff x="0" y="0"/>
            <a:chExt cx="987219" cy="620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987219" cy="81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73501" y="9140412"/>
            <a:ext cx="3748348" cy="235776"/>
            <a:chOff x="0" y="0"/>
            <a:chExt cx="987219" cy="6209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987219" cy="81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  <p:transition spd="slow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18899" y="3138059"/>
            <a:ext cx="14340401" cy="4230418"/>
          </a:xfrm>
          <a:custGeom>
            <a:avLst/>
            <a:gdLst/>
            <a:ahLst/>
            <a:cxnLst/>
            <a:rect r="r" b="b" t="t" l="l"/>
            <a:pathLst>
              <a:path h="4230418" w="14340401">
                <a:moveTo>
                  <a:pt x="0" y="0"/>
                </a:moveTo>
                <a:lnTo>
                  <a:pt x="14340401" y="0"/>
                </a:lnTo>
                <a:lnTo>
                  <a:pt x="14340401" y="4230419"/>
                </a:lnTo>
                <a:lnTo>
                  <a:pt x="0" y="4230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81075"/>
            <a:ext cx="10464900" cy="95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Peticiones HTTP con autorización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168550" y="910812"/>
            <a:ext cx="3748348" cy="235776"/>
            <a:chOff x="0" y="0"/>
            <a:chExt cx="987219" cy="620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987219" cy="81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289615" y="1266237"/>
            <a:ext cx="3748348" cy="235776"/>
            <a:chOff x="0" y="0"/>
            <a:chExt cx="987219" cy="620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987219" cy="81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355937" y="8695865"/>
            <a:ext cx="3748348" cy="235776"/>
            <a:chOff x="0" y="0"/>
            <a:chExt cx="987219" cy="620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987219" cy="81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73501" y="9140412"/>
            <a:ext cx="3748348" cy="235776"/>
            <a:chOff x="0" y="0"/>
            <a:chExt cx="987219" cy="620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987219" cy="81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  <p:transition spd="slow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79129" y="2147883"/>
            <a:ext cx="10380171" cy="7110417"/>
          </a:xfrm>
          <a:custGeom>
            <a:avLst/>
            <a:gdLst/>
            <a:ahLst/>
            <a:cxnLst/>
            <a:rect r="r" b="b" t="t" l="l"/>
            <a:pathLst>
              <a:path h="7110417" w="10380171">
                <a:moveTo>
                  <a:pt x="0" y="0"/>
                </a:moveTo>
                <a:lnTo>
                  <a:pt x="10380171" y="0"/>
                </a:lnTo>
                <a:lnTo>
                  <a:pt x="10380171" y="7110417"/>
                </a:lnTo>
                <a:lnTo>
                  <a:pt x="0" y="7110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81075"/>
            <a:ext cx="6470220" cy="95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application.properties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168550" y="910812"/>
            <a:ext cx="3748348" cy="235776"/>
            <a:chOff x="0" y="0"/>
            <a:chExt cx="987219" cy="620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987219" cy="81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289615" y="1266237"/>
            <a:ext cx="3748348" cy="235776"/>
            <a:chOff x="0" y="0"/>
            <a:chExt cx="987219" cy="620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987219" cy="81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355937" y="8695865"/>
            <a:ext cx="3748348" cy="235776"/>
            <a:chOff x="0" y="0"/>
            <a:chExt cx="987219" cy="620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987219" cy="81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73501" y="9140412"/>
            <a:ext cx="3748348" cy="235776"/>
            <a:chOff x="0" y="0"/>
            <a:chExt cx="987219" cy="620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987219" cy="81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  <p:transition spd="slow">
    <p:cover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402337"/>
            <a:ext cx="12364618" cy="1004625"/>
          </a:xfrm>
          <a:custGeom>
            <a:avLst/>
            <a:gdLst/>
            <a:ahLst/>
            <a:cxnLst/>
            <a:rect r="r" b="b" t="t" l="l"/>
            <a:pathLst>
              <a:path h="1004625" w="12364618">
                <a:moveTo>
                  <a:pt x="0" y="0"/>
                </a:moveTo>
                <a:lnTo>
                  <a:pt x="12364618" y="0"/>
                </a:lnTo>
                <a:lnTo>
                  <a:pt x="12364618" y="1004625"/>
                </a:lnTo>
                <a:lnTo>
                  <a:pt x="0" y="1004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873687"/>
            <a:ext cx="11301259" cy="522683"/>
          </a:xfrm>
          <a:custGeom>
            <a:avLst/>
            <a:gdLst/>
            <a:ahLst/>
            <a:cxnLst/>
            <a:rect r="r" b="b" t="t" l="l"/>
            <a:pathLst>
              <a:path h="522683" w="11301259">
                <a:moveTo>
                  <a:pt x="0" y="0"/>
                </a:moveTo>
                <a:lnTo>
                  <a:pt x="11301259" y="0"/>
                </a:lnTo>
                <a:lnTo>
                  <a:pt x="11301259" y="522683"/>
                </a:lnTo>
                <a:lnTo>
                  <a:pt x="0" y="522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863095"/>
            <a:ext cx="5626435" cy="2406487"/>
          </a:xfrm>
          <a:custGeom>
            <a:avLst/>
            <a:gdLst/>
            <a:ahLst/>
            <a:cxnLst/>
            <a:rect r="r" b="b" t="t" l="l"/>
            <a:pathLst>
              <a:path h="2406487" w="5626435">
                <a:moveTo>
                  <a:pt x="0" y="0"/>
                </a:moveTo>
                <a:lnTo>
                  <a:pt x="5626435" y="0"/>
                </a:lnTo>
                <a:lnTo>
                  <a:pt x="5626435" y="2406487"/>
                </a:lnTo>
                <a:lnTo>
                  <a:pt x="0" y="24064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87514" y="4218777"/>
            <a:ext cx="4371786" cy="5039523"/>
          </a:xfrm>
          <a:custGeom>
            <a:avLst/>
            <a:gdLst/>
            <a:ahLst/>
            <a:cxnLst/>
            <a:rect r="r" b="b" t="t" l="l"/>
            <a:pathLst>
              <a:path h="5039523" w="4371786">
                <a:moveTo>
                  <a:pt x="0" y="0"/>
                </a:moveTo>
                <a:lnTo>
                  <a:pt x="4371786" y="0"/>
                </a:lnTo>
                <a:lnTo>
                  <a:pt x="4371786" y="5039523"/>
                </a:lnTo>
                <a:lnTo>
                  <a:pt x="0" y="50395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81075"/>
            <a:ext cx="12574693" cy="95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Controlador, Servicio, Repositorio, Modelo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168550" y="910812"/>
            <a:ext cx="3748348" cy="235776"/>
            <a:chOff x="0" y="0"/>
            <a:chExt cx="987219" cy="620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987219" cy="81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289615" y="1266237"/>
            <a:ext cx="3748348" cy="235776"/>
            <a:chOff x="0" y="0"/>
            <a:chExt cx="987219" cy="620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987219" cy="81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355937" y="8695865"/>
            <a:ext cx="3748348" cy="235776"/>
            <a:chOff x="0" y="0"/>
            <a:chExt cx="987219" cy="620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987219" cy="81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73501" y="9140412"/>
            <a:ext cx="3748348" cy="235776"/>
            <a:chOff x="0" y="0"/>
            <a:chExt cx="987219" cy="6209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987219" cy="81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  <p:transition spd="slow">
    <p:cover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64126" y="2716165"/>
            <a:ext cx="7288203" cy="5757680"/>
          </a:xfrm>
          <a:custGeom>
            <a:avLst/>
            <a:gdLst/>
            <a:ahLst/>
            <a:cxnLst/>
            <a:rect r="r" b="b" t="t" l="l"/>
            <a:pathLst>
              <a:path h="5757680" w="7288203">
                <a:moveTo>
                  <a:pt x="0" y="0"/>
                </a:moveTo>
                <a:lnTo>
                  <a:pt x="7288203" y="0"/>
                </a:lnTo>
                <a:lnTo>
                  <a:pt x="7288203" y="5757680"/>
                </a:lnTo>
                <a:lnTo>
                  <a:pt x="0" y="5757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716165"/>
            <a:ext cx="7064638" cy="5757680"/>
          </a:xfrm>
          <a:custGeom>
            <a:avLst/>
            <a:gdLst/>
            <a:ahLst/>
            <a:cxnLst/>
            <a:rect r="r" b="b" t="t" l="l"/>
            <a:pathLst>
              <a:path h="5757680" w="7064638">
                <a:moveTo>
                  <a:pt x="0" y="0"/>
                </a:moveTo>
                <a:lnTo>
                  <a:pt x="7064638" y="0"/>
                </a:lnTo>
                <a:lnTo>
                  <a:pt x="7064638" y="5757680"/>
                </a:lnTo>
                <a:lnTo>
                  <a:pt x="0" y="5757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81075"/>
            <a:ext cx="7600537" cy="95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Relaciones entre modelos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168550" y="910812"/>
            <a:ext cx="3748348" cy="235776"/>
            <a:chOff x="0" y="0"/>
            <a:chExt cx="987219" cy="620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987219" cy="81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289615" y="1266237"/>
            <a:ext cx="3748348" cy="235776"/>
            <a:chOff x="0" y="0"/>
            <a:chExt cx="987219" cy="620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987219" cy="81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355937" y="8695865"/>
            <a:ext cx="3748348" cy="235776"/>
            <a:chOff x="0" y="0"/>
            <a:chExt cx="987219" cy="620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987219" cy="81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73501" y="9140412"/>
            <a:ext cx="3748348" cy="235776"/>
            <a:chOff x="0" y="0"/>
            <a:chExt cx="987219" cy="6209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987219" cy="81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  <p:transition spd="slow">
    <p:cover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365" y="0"/>
            <a:ext cx="18328731" cy="10287000"/>
          </a:xfrm>
          <a:custGeom>
            <a:avLst/>
            <a:gdLst/>
            <a:ahLst/>
            <a:cxnLst/>
            <a:rect r="r" b="b" t="t" l="l"/>
            <a:pathLst>
              <a:path h="10287000" w="18328731">
                <a:moveTo>
                  <a:pt x="0" y="0"/>
                </a:moveTo>
                <a:lnTo>
                  <a:pt x="18328730" y="0"/>
                </a:lnTo>
                <a:lnTo>
                  <a:pt x="183287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36967" y="-1375362"/>
            <a:ext cx="12937772" cy="11996843"/>
          </a:xfrm>
          <a:custGeom>
            <a:avLst/>
            <a:gdLst/>
            <a:ahLst/>
            <a:cxnLst/>
            <a:rect r="r" b="b" t="t" l="l"/>
            <a:pathLst>
              <a:path h="11996843" w="12937772">
                <a:moveTo>
                  <a:pt x="0" y="0"/>
                </a:moveTo>
                <a:lnTo>
                  <a:pt x="12937772" y="0"/>
                </a:lnTo>
                <a:lnTo>
                  <a:pt x="12937772" y="11996843"/>
                </a:lnTo>
                <a:lnTo>
                  <a:pt x="0" y="119968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46922" y="-642804"/>
            <a:ext cx="14394156" cy="12271018"/>
          </a:xfrm>
          <a:custGeom>
            <a:avLst/>
            <a:gdLst/>
            <a:ahLst/>
            <a:cxnLst/>
            <a:rect r="r" b="b" t="t" l="l"/>
            <a:pathLst>
              <a:path h="12271018" w="14394156">
                <a:moveTo>
                  <a:pt x="0" y="0"/>
                </a:moveTo>
                <a:lnTo>
                  <a:pt x="14394156" y="0"/>
                </a:lnTo>
                <a:lnTo>
                  <a:pt x="14394156" y="12271018"/>
                </a:lnTo>
                <a:lnTo>
                  <a:pt x="0" y="122710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963459" y="484252"/>
            <a:ext cx="16230600" cy="13836587"/>
          </a:xfrm>
          <a:custGeom>
            <a:avLst/>
            <a:gdLst/>
            <a:ahLst/>
            <a:cxnLst/>
            <a:rect r="r" b="b" t="t" l="l"/>
            <a:pathLst>
              <a:path h="13836587" w="16230600">
                <a:moveTo>
                  <a:pt x="0" y="0"/>
                </a:moveTo>
                <a:lnTo>
                  <a:pt x="16230600" y="0"/>
                </a:lnTo>
                <a:lnTo>
                  <a:pt x="16230600" y="13836586"/>
                </a:lnTo>
                <a:lnTo>
                  <a:pt x="0" y="13836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89493" y="-4915104"/>
            <a:ext cx="16230600" cy="13836587"/>
          </a:xfrm>
          <a:custGeom>
            <a:avLst/>
            <a:gdLst/>
            <a:ahLst/>
            <a:cxnLst/>
            <a:rect r="r" b="b" t="t" l="l"/>
            <a:pathLst>
              <a:path h="13836587" w="16230600">
                <a:moveTo>
                  <a:pt x="0" y="0"/>
                </a:moveTo>
                <a:lnTo>
                  <a:pt x="16230600" y="0"/>
                </a:lnTo>
                <a:lnTo>
                  <a:pt x="16230600" y="13836586"/>
                </a:lnTo>
                <a:lnTo>
                  <a:pt x="0" y="13836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47008" y="1987823"/>
            <a:ext cx="6311354" cy="6311354"/>
          </a:xfrm>
          <a:custGeom>
            <a:avLst/>
            <a:gdLst/>
            <a:ahLst/>
            <a:cxnLst/>
            <a:rect r="r" b="b" t="t" l="l"/>
            <a:pathLst>
              <a:path h="6311354" w="6311354">
                <a:moveTo>
                  <a:pt x="0" y="0"/>
                </a:moveTo>
                <a:lnTo>
                  <a:pt x="6311354" y="0"/>
                </a:lnTo>
                <a:lnTo>
                  <a:pt x="6311354" y="6311354"/>
                </a:lnTo>
                <a:lnTo>
                  <a:pt x="0" y="63113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497201" y="1408788"/>
            <a:ext cx="6807147" cy="6807147"/>
          </a:xfrm>
          <a:custGeom>
            <a:avLst/>
            <a:gdLst/>
            <a:ahLst/>
            <a:cxnLst/>
            <a:rect r="r" b="b" t="t" l="l"/>
            <a:pathLst>
              <a:path h="6807147" w="6807147">
                <a:moveTo>
                  <a:pt x="0" y="0"/>
                </a:moveTo>
                <a:lnTo>
                  <a:pt x="6807147" y="0"/>
                </a:lnTo>
                <a:lnTo>
                  <a:pt x="6807147" y="6807147"/>
                </a:lnTo>
                <a:lnTo>
                  <a:pt x="0" y="68071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>
            <a:hlinkClick r:id="rId10" tooltip="http://localhost:4200/personajes"/>
          </p:cNvPr>
          <p:cNvSpPr/>
          <p:nvPr/>
        </p:nvSpPr>
        <p:spPr>
          <a:xfrm flipH="false" flipV="false" rot="0">
            <a:off x="5491150" y="4812362"/>
            <a:ext cx="7305700" cy="1360687"/>
          </a:xfrm>
          <a:custGeom>
            <a:avLst/>
            <a:gdLst/>
            <a:ahLst/>
            <a:cxnLst/>
            <a:rect r="r" b="b" t="t" l="l"/>
            <a:pathLst>
              <a:path h="1360687" w="7305700">
                <a:moveTo>
                  <a:pt x="0" y="0"/>
                </a:moveTo>
                <a:lnTo>
                  <a:pt x="7305700" y="0"/>
                </a:lnTo>
                <a:lnTo>
                  <a:pt x="7305700" y="1360686"/>
                </a:lnTo>
                <a:lnTo>
                  <a:pt x="0" y="13606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83509" y="981075"/>
            <a:ext cx="10320983" cy="1154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90"/>
              </a:lnSpc>
              <a:spcBef>
                <a:spcPct val="0"/>
              </a:spcBef>
            </a:pPr>
            <a:r>
              <a:rPr lang="en-US" sz="7315">
                <a:solidFill>
                  <a:srgbClr val="000000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Gracias por vuestra atención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71358" y="2456292"/>
            <a:ext cx="9528698" cy="992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2"/>
              </a:lnSpc>
              <a:spcBef>
                <a:spcPct val="0"/>
              </a:spcBef>
            </a:pPr>
            <a:r>
              <a:rPr lang="en-US" sz="6230">
                <a:solidFill>
                  <a:srgbClr val="000000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Bibliografía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788726"/>
            <a:ext cx="16230600" cy="382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07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https://stacktrends.dev/</a:t>
            </a:r>
          </a:p>
          <a:p>
            <a:pPr algn="l" marL="863599" indent="-431800" lvl="1">
              <a:lnSpc>
                <a:spcPts val="507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https://roadmap.sh/frontend/frameworks</a:t>
            </a:r>
          </a:p>
          <a:p>
            <a:pPr algn="l" marL="863599" indent="-431800" lvl="1">
              <a:lnSpc>
                <a:spcPts val="507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https://daily.dev/es/blog/backend-frameworks-list-choosing-the-right-one</a:t>
            </a:r>
          </a:p>
          <a:p>
            <a:pPr algn="l" marL="863599" indent="-431800" lvl="1">
              <a:lnSpc>
                <a:spcPts val="507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https://medium.com/wix-engineering/how-to-choose-the-right-database-for-your-service-97b1670c5632</a:t>
            </a:r>
          </a:p>
        </p:txBody>
      </p:sp>
    </p:spTree>
  </p:cSld>
  <p:clrMapOvr>
    <a:masterClrMapping/>
  </p:clrMapOvr>
  <p:transition spd="slow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365" y="0"/>
            <a:ext cx="18328731" cy="10287000"/>
          </a:xfrm>
          <a:custGeom>
            <a:avLst/>
            <a:gdLst/>
            <a:ahLst/>
            <a:cxnLst/>
            <a:rect r="r" b="b" t="t" l="l"/>
            <a:pathLst>
              <a:path h="10287000" w="18328731">
                <a:moveTo>
                  <a:pt x="0" y="0"/>
                </a:moveTo>
                <a:lnTo>
                  <a:pt x="18328730" y="0"/>
                </a:lnTo>
                <a:lnTo>
                  <a:pt x="183287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15776" y="1408788"/>
            <a:ext cx="7856447" cy="7285069"/>
          </a:xfrm>
          <a:custGeom>
            <a:avLst/>
            <a:gdLst/>
            <a:ahLst/>
            <a:cxnLst/>
            <a:rect r="r" b="b" t="t" l="l"/>
            <a:pathLst>
              <a:path h="7285069" w="7856447">
                <a:moveTo>
                  <a:pt x="0" y="0"/>
                </a:moveTo>
                <a:lnTo>
                  <a:pt x="7856448" y="0"/>
                </a:lnTo>
                <a:lnTo>
                  <a:pt x="7856448" y="7285069"/>
                </a:lnTo>
                <a:lnTo>
                  <a:pt x="0" y="7285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1774793"/>
            <a:ext cx="16230600" cy="13836587"/>
          </a:xfrm>
          <a:custGeom>
            <a:avLst/>
            <a:gdLst/>
            <a:ahLst/>
            <a:cxnLst/>
            <a:rect r="r" b="b" t="t" l="l"/>
            <a:pathLst>
              <a:path h="13836587" w="16230600">
                <a:moveTo>
                  <a:pt x="0" y="0"/>
                </a:moveTo>
                <a:lnTo>
                  <a:pt x="16230600" y="0"/>
                </a:lnTo>
                <a:lnTo>
                  <a:pt x="16230600" y="13836586"/>
                </a:lnTo>
                <a:lnTo>
                  <a:pt x="0" y="13836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963459" y="484252"/>
            <a:ext cx="16230600" cy="13836587"/>
          </a:xfrm>
          <a:custGeom>
            <a:avLst/>
            <a:gdLst/>
            <a:ahLst/>
            <a:cxnLst/>
            <a:rect r="r" b="b" t="t" l="l"/>
            <a:pathLst>
              <a:path h="13836587" w="16230600">
                <a:moveTo>
                  <a:pt x="0" y="0"/>
                </a:moveTo>
                <a:lnTo>
                  <a:pt x="16230600" y="0"/>
                </a:lnTo>
                <a:lnTo>
                  <a:pt x="16230600" y="13836586"/>
                </a:lnTo>
                <a:lnTo>
                  <a:pt x="0" y="13836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89493" y="-4915104"/>
            <a:ext cx="16230600" cy="13836587"/>
          </a:xfrm>
          <a:custGeom>
            <a:avLst/>
            <a:gdLst/>
            <a:ahLst/>
            <a:cxnLst/>
            <a:rect r="r" b="b" t="t" l="l"/>
            <a:pathLst>
              <a:path h="13836587" w="16230600">
                <a:moveTo>
                  <a:pt x="0" y="0"/>
                </a:moveTo>
                <a:lnTo>
                  <a:pt x="16230600" y="0"/>
                </a:lnTo>
                <a:lnTo>
                  <a:pt x="16230600" y="13836586"/>
                </a:lnTo>
                <a:lnTo>
                  <a:pt x="0" y="13836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94962" y="3123576"/>
            <a:ext cx="4498076" cy="3855493"/>
          </a:xfrm>
          <a:custGeom>
            <a:avLst/>
            <a:gdLst/>
            <a:ahLst/>
            <a:cxnLst/>
            <a:rect r="r" b="b" t="t" l="l"/>
            <a:pathLst>
              <a:path h="3855493" w="4498076">
                <a:moveTo>
                  <a:pt x="0" y="0"/>
                </a:moveTo>
                <a:lnTo>
                  <a:pt x="4498076" y="0"/>
                </a:lnTo>
                <a:lnTo>
                  <a:pt x="4498076" y="3855493"/>
                </a:lnTo>
                <a:lnTo>
                  <a:pt x="0" y="38554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76646" y="484252"/>
            <a:ext cx="7976162" cy="7976162"/>
          </a:xfrm>
          <a:custGeom>
            <a:avLst/>
            <a:gdLst/>
            <a:ahLst/>
            <a:cxnLst/>
            <a:rect r="r" b="b" t="t" l="l"/>
            <a:pathLst>
              <a:path h="7976162" w="7976162">
                <a:moveTo>
                  <a:pt x="0" y="0"/>
                </a:moveTo>
                <a:lnTo>
                  <a:pt x="7976162" y="0"/>
                </a:lnTo>
                <a:lnTo>
                  <a:pt x="7976162" y="7976162"/>
                </a:lnTo>
                <a:lnTo>
                  <a:pt x="0" y="79761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07300" y="422173"/>
            <a:ext cx="9258300" cy="9258300"/>
          </a:xfrm>
          <a:custGeom>
            <a:avLst/>
            <a:gdLst/>
            <a:ahLst/>
            <a:cxnLst/>
            <a:rect r="r" b="b" t="t" l="l"/>
            <a:pathLst>
              <a:path h="9258300" w="9258300">
                <a:moveTo>
                  <a:pt x="0" y="0"/>
                </a:moveTo>
                <a:lnTo>
                  <a:pt x="9258300" y="0"/>
                </a:lnTo>
                <a:lnTo>
                  <a:pt x="92583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0281" y="1454092"/>
            <a:ext cx="14462141" cy="88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8"/>
              </a:lnSpc>
              <a:spcBef>
                <a:spcPct val="0"/>
              </a:spcBef>
            </a:pPr>
            <a:r>
              <a:rPr lang="en-US" b="true" sz="7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TECNOLOGIAS USADAS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550281" y="2455220"/>
            <a:ext cx="5377536" cy="2096680"/>
            <a:chOff x="0" y="0"/>
            <a:chExt cx="1416306" cy="5522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16306" cy="552212"/>
            </a:xfrm>
            <a:custGeom>
              <a:avLst/>
              <a:gdLst/>
              <a:ahLst/>
              <a:cxnLst/>
              <a:rect r="r" b="b" t="t" l="l"/>
              <a:pathLst>
                <a:path h="552212" w="1416306">
                  <a:moveTo>
                    <a:pt x="0" y="0"/>
                  </a:moveTo>
                  <a:lnTo>
                    <a:pt x="1416306" y="0"/>
                  </a:lnTo>
                  <a:lnTo>
                    <a:pt x="1416306" y="552212"/>
                  </a:lnTo>
                  <a:lnTo>
                    <a:pt x="0" y="552212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416306" cy="571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16547" y="3315282"/>
            <a:ext cx="4845004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b="true" sz="4000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Angular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927817" y="2455220"/>
            <a:ext cx="9084604" cy="2096680"/>
            <a:chOff x="0" y="0"/>
            <a:chExt cx="2392653" cy="5522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92653" cy="552212"/>
            </a:xfrm>
            <a:custGeom>
              <a:avLst/>
              <a:gdLst/>
              <a:ahLst/>
              <a:cxnLst/>
              <a:rect r="r" b="b" t="t" l="l"/>
              <a:pathLst>
                <a:path h="552212" w="2392653">
                  <a:moveTo>
                    <a:pt x="0" y="0"/>
                  </a:moveTo>
                  <a:lnTo>
                    <a:pt x="2392653" y="0"/>
                  </a:lnTo>
                  <a:lnTo>
                    <a:pt x="2392653" y="552212"/>
                  </a:lnTo>
                  <a:lnTo>
                    <a:pt x="0" y="552212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392653" cy="571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215948" y="3021912"/>
            <a:ext cx="8508343" cy="9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54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Framework frontend desarrollado por Google</a:t>
            </a:r>
          </a:p>
          <a:p>
            <a:pPr algn="just" marL="431801" indent="-215900" lvl="1">
              <a:lnSpc>
                <a:spcPts val="254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Basado en TypeScript</a:t>
            </a:r>
          </a:p>
          <a:p>
            <a:pPr algn="just" marL="431801" indent="-215900" lvl="1">
              <a:lnSpc>
                <a:spcPts val="254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SPA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550281" y="4942425"/>
            <a:ext cx="5377536" cy="2096680"/>
            <a:chOff x="0" y="0"/>
            <a:chExt cx="1416306" cy="55221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6306" cy="552212"/>
            </a:xfrm>
            <a:custGeom>
              <a:avLst/>
              <a:gdLst/>
              <a:ahLst/>
              <a:cxnLst/>
              <a:rect r="r" b="b" t="t" l="l"/>
              <a:pathLst>
                <a:path h="552212" w="1416306">
                  <a:moveTo>
                    <a:pt x="0" y="0"/>
                  </a:moveTo>
                  <a:lnTo>
                    <a:pt x="1416306" y="0"/>
                  </a:lnTo>
                  <a:lnTo>
                    <a:pt x="1416306" y="552212"/>
                  </a:lnTo>
                  <a:lnTo>
                    <a:pt x="0" y="552212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416306" cy="571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816547" y="5802487"/>
            <a:ext cx="4845004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b="true" sz="4000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Spring Boot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927817" y="4942425"/>
            <a:ext cx="9084604" cy="2096680"/>
            <a:chOff x="0" y="0"/>
            <a:chExt cx="2392653" cy="55221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92653" cy="552212"/>
            </a:xfrm>
            <a:custGeom>
              <a:avLst/>
              <a:gdLst/>
              <a:ahLst/>
              <a:cxnLst/>
              <a:rect r="r" b="b" t="t" l="l"/>
              <a:pathLst>
                <a:path h="552212" w="2392653">
                  <a:moveTo>
                    <a:pt x="0" y="0"/>
                  </a:moveTo>
                  <a:lnTo>
                    <a:pt x="2392653" y="0"/>
                  </a:lnTo>
                  <a:lnTo>
                    <a:pt x="2392653" y="552212"/>
                  </a:lnTo>
                  <a:lnTo>
                    <a:pt x="0" y="552212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2392653" cy="571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50281" y="7429630"/>
            <a:ext cx="5377536" cy="2096680"/>
            <a:chOff x="0" y="0"/>
            <a:chExt cx="1416306" cy="55221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16306" cy="552212"/>
            </a:xfrm>
            <a:custGeom>
              <a:avLst/>
              <a:gdLst/>
              <a:ahLst/>
              <a:cxnLst/>
              <a:rect r="r" b="b" t="t" l="l"/>
              <a:pathLst>
                <a:path h="552212" w="1416306">
                  <a:moveTo>
                    <a:pt x="0" y="0"/>
                  </a:moveTo>
                  <a:lnTo>
                    <a:pt x="1416306" y="0"/>
                  </a:lnTo>
                  <a:lnTo>
                    <a:pt x="1416306" y="552212"/>
                  </a:lnTo>
                  <a:lnTo>
                    <a:pt x="0" y="552212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1416306" cy="571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816547" y="8289693"/>
            <a:ext cx="4845004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b="true" sz="4000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PostgreSQL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927817" y="7429630"/>
            <a:ext cx="9084604" cy="2096680"/>
            <a:chOff x="0" y="0"/>
            <a:chExt cx="2392653" cy="55221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392653" cy="552212"/>
            </a:xfrm>
            <a:custGeom>
              <a:avLst/>
              <a:gdLst/>
              <a:ahLst/>
              <a:cxnLst/>
              <a:rect r="r" b="b" t="t" l="l"/>
              <a:pathLst>
                <a:path h="552212" w="2392653">
                  <a:moveTo>
                    <a:pt x="0" y="0"/>
                  </a:moveTo>
                  <a:lnTo>
                    <a:pt x="2392653" y="0"/>
                  </a:lnTo>
                  <a:lnTo>
                    <a:pt x="2392653" y="552212"/>
                  </a:lnTo>
                  <a:lnTo>
                    <a:pt x="0" y="552212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2392653" cy="571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7215948" y="5258039"/>
            <a:ext cx="8508343" cy="1446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1" indent="-248285" lvl="1">
              <a:lnSpc>
                <a:spcPts val="2921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Framework backend basado en Java</a:t>
            </a:r>
          </a:p>
          <a:p>
            <a:pPr algn="just" marL="496571" indent="-248285" lvl="1">
              <a:lnSpc>
                <a:spcPts val="2921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Simplifica el desarrollo por su configuración automática y su servidor embebido</a:t>
            </a:r>
          </a:p>
          <a:p>
            <a:pPr algn="just" marL="496571" indent="-248285" lvl="1">
              <a:lnSpc>
                <a:spcPts val="2921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Arquitectura por capas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215948" y="7814840"/>
            <a:ext cx="8508343" cy="108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1" indent="-248285" lvl="1">
              <a:lnSpc>
                <a:spcPts val="2921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Sistema gestor de bases de datos relacionales</a:t>
            </a:r>
          </a:p>
          <a:p>
            <a:pPr algn="just" marL="496571" indent="-248285" lvl="1">
              <a:lnSpc>
                <a:spcPts val="2921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Soporta unas grandes cargas de trabajo</a:t>
            </a:r>
          </a:p>
          <a:p>
            <a:pPr algn="just" marL="496571" indent="-248285" lvl="1">
              <a:lnSpc>
                <a:spcPts val="2921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Maneja tipos avanzados</a:t>
            </a:r>
          </a:p>
        </p:txBody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575" y="-4011944"/>
            <a:ext cx="18288000" cy="18310889"/>
          </a:xfrm>
          <a:custGeom>
            <a:avLst/>
            <a:gdLst/>
            <a:ahLst/>
            <a:cxnLst/>
            <a:rect r="r" b="b" t="t" l="l"/>
            <a:pathLst>
              <a:path h="18310889" w="18288000">
                <a:moveTo>
                  <a:pt x="0" y="0"/>
                </a:moveTo>
                <a:lnTo>
                  <a:pt x="18288000" y="0"/>
                </a:lnTo>
                <a:lnTo>
                  <a:pt x="18288000" y="18310888"/>
                </a:lnTo>
                <a:lnTo>
                  <a:pt x="0" y="18310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03801" y="1028700"/>
            <a:ext cx="3613968" cy="3613968"/>
          </a:xfrm>
          <a:custGeom>
            <a:avLst/>
            <a:gdLst/>
            <a:ahLst/>
            <a:cxnLst/>
            <a:rect r="r" b="b" t="t" l="l"/>
            <a:pathLst>
              <a:path h="3613968" w="3613968">
                <a:moveTo>
                  <a:pt x="0" y="0"/>
                </a:moveTo>
                <a:lnTo>
                  <a:pt x="3613968" y="0"/>
                </a:lnTo>
                <a:lnTo>
                  <a:pt x="3613968" y="3613968"/>
                </a:lnTo>
                <a:lnTo>
                  <a:pt x="0" y="36139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61000" y="5603201"/>
            <a:ext cx="10664808" cy="3655099"/>
          </a:xfrm>
          <a:custGeom>
            <a:avLst/>
            <a:gdLst/>
            <a:ahLst/>
            <a:cxnLst/>
            <a:rect r="r" b="b" t="t" l="l"/>
            <a:pathLst>
              <a:path h="3655099" w="10664808">
                <a:moveTo>
                  <a:pt x="0" y="0"/>
                </a:moveTo>
                <a:lnTo>
                  <a:pt x="10664809" y="0"/>
                </a:lnTo>
                <a:lnTo>
                  <a:pt x="10664809" y="3655099"/>
                </a:lnTo>
                <a:lnTo>
                  <a:pt x="0" y="36550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635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55500" y="1213263"/>
            <a:ext cx="6062640" cy="102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7200" spc="-187">
                <a:solidFill>
                  <a:srgbClr val="365B6D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ANGULAR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5500" y="2237105"/>
            <a:ext cx="9444376" cy="272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65B6D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Angular es un framework desarrollado por Google. Su primera versión (AngularJS) se lanzó en 2010, pero debido a problemas de rendimiento y mantenimiento, fue completamente reescrito y lanzado como Angular2 en 2016. Esta versión introdujo un cambio radical al adoptar TypeScript y una arquitectura basada en componentes.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65B6D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Desde 2019 Angular ha estado mucho más activo en el desarrollo, sacando actualizaciones importantes cada 6 meses.</a:t>
            </a:r>
          </a:p>
        </p:txBody>
      </p:sp>
    </p:spTree>
  </p:cSld>
  <p:clrMapOvr>
    <a:masterClrMapping/>
  </p:clrMapOvr>
  <p:transition spd="slow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011944"/>
            <a:ext cx="18288000" cy="18310889"/>
          </a:xfrm>
          <a:custGeom>
            <a:avLst/>
            <a:gdLst/>
            <a:ahLst/>
            <a:cxnLst/>
            <a:rect r="r" b="b" t="t" l="l"/>
            <a:pathLst>
              <a:path h="18310889" w="18288000">
                <a:moveTo>
                  <a:pt x="0" y="0"/>
                </a:moveTo>
                <a:lnTo>
                  <a:pt x="18288000" y="0"/>
                </a:lnTo>
                <a:lnTo>
                  <a:pt x="18288000" y="18310888"/>
                </a:lnTo>
                <a:lnTo>
                  <a:pt x="0" y="18310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18217" y="1028700"/>
            <a:ext cx="3841083" cy="3841083"/>
          </a:xfrm>
          <a:custGeom>
            <a:avLst/>
            <a:gdLst/>
            <a:ahLst/>
            <a:cxnLst/>
            <a:rect r="r" b="b" t="t" l="l"/>
            <a:pathLst>
              <a:path h="3841083" w="3841083">
                <a:moveTo>
                  <a:pt x="0" y="0"/>
                </a:moveTo>
                <a:lnTo>
                  <a:pt x="3841083" y="0"/>
                </a:lnTo>
                <a:lnTo>
                  <a:pt x="3841083" y="3841083"/>
                </a:lnTo>
                <a:lnTo>
                  <a:pt x="0" y="38410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96381" y="5657462"/>
            <a:ext cx="10895238" cy="3600838"/>
          </a:xfrm>
          <a:custGeom>
            <a:avLst/>
            <a:gdLst/>
            <a:ahLst/>
            <a:cxnLst/>
            <a:rect r="r" b="b" t="t" l="l"/>
            <a:pathLst>
              <a:path h="3600838" w="10895238">
                <a:moveTo>
                  <a:pt x="0" y="0"/>
                </a:moveTo>
                <a:lnTo>
                  <a:pt x="10895238" y="0"/>
                </a:lnTo>
                <a:lnTo>
                  <a:pt x="10895238" y="3600838"/>
                </a:lnTo>
                <a:lnTo>
                  <a:pt x="0" y="36008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5903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55500" y="1260627"/>
            <a:ext cx="6276852" cy="102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7200" spc="-187">
                <a:solidFill>
                  <a:srgbClr val="365B6D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SPRING BOOT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5500" y="2247798"/>
            <a:ext cx="9532213" cy="271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365B6D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Spring Boot se lanzó por primera vez en 2014 diseñado para simplificar el desarrollo.</a:t>
            </a:r>
          </a:p>
          <a:p>
            <a:pPr algn="just">
              <a:lnSpc>
                <a:spcPts val="3080"/>
              </a:lnSpc>
            </a:pPr>
          </a:p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365B6D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Es un framework basado en Java que usa un modelo de capas (controlador, servicio, repositorio, modelo). </a:t>
            </a:r>
          </a:p>
          <a:p>
            <a:pPr algn="just">
              <a:lnSpc>
                <a:spcPts val="3080"/>
              </a:lnSpc>
            </a:pPr>
          </a:p>
          <a:p>
            <a:pPr algn="just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365B6D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Tiene muchas configuraciones por defecto que hacen el desarrollo mucho más cómodo y fácil además de ser muy fáciles de cambiar. </a:t>
            </a:r>
          </a:p>
        </p:txBody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011944"/>
            <a:ext cx="18288000" cy="18310889"/>
          </a:xfrm>
          <a:custGeom>
            <a:avLst/>
            <a:gdLst/>
            <a:ahLst/>
            <a:cxnLst/>
            <a:rect r="r" b="b" t="t" l="l"/>
            <a:pathLst>
              <a:path h="18310889" w="18288000">
                <a:moveTo>
                  <a:pt x="0" y="0"/>
                </a:moveTo>
                <a:lnTo>
                  <a:pt x="18288000" y="0"/>
                </a:lnTo>
                <a:lnTo>
                  <a:pt x="18288000" y="18310888"/>
                </a:lnTo>
                <a:lnTo>
                  <a:pt x="0" y="18310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13769" y="1193952"/>
            <a:ext cx="3354976" cy="3459819"/>
          </a:xfrm>
          <a:custGeom>
            <a:avLst/>
            <a:gdLst/>
            <a:ahLst/>
            <a:cxnLst/>
            <a:rect r="r" b="b" t="t" l="l"/>
            <a:pathLst>
              <a:path h="3459819" w="3354976">
                <a:moveTo>
                  <a:pt x="0" y="0"/>
                </a:moveTo>
                <a:lnTo>
                  <a:pt x="3354976" y="0"/>
                </a:lnTo>
                <a:lnTo>
                  <a:pt x="3354976" y="3459819"/>
                </a:lnTo>
                <a:lnTo>
                  <a:pt x="0" y="3459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05094" y="5675459"/>
            <a:ext cx="11005784" cy="3582841"/>
          </a:xfrm>
          <a:custGeom>
            <a:avLst/>
            <a:gdLst/>
            <a:ahLst/>
            <a:cxnLst/>
            <a:rect r="r" b="b" t="t" l="l"/>
            <a:pathLst>
              <a:path h="3582841" w="11005784">
                <a:moveTo>
                  <a:pt x="0" y="0"/>
                </a:moveTo>
                <a:lnTo>
                  <a:pt x="11005784" y="0"/>
                </a:lnTo>
                <a:lnTo>
                  <a:pt x="11005784" y="3582841"/>
                </a:lnTo>
                <a:lnTo>
                  <a:pt x="0" y="3582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520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55500" y="1260627"/>
            <a:ext cx="6276852" cy="102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7200" spc="-187">
                <a:solidFill>
                  <a:srgbClr val="365B6D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POSTGRE SQL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5500" y="2247798"/>
            <a:ext cx="9576132" cy="310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365B6D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Sistema gestor de base de datos relacionales que se lanzó por primera vez en 1996. </a:t>
            </a:r>
          </a:p>
          <a:p>
            <a:pPr algn="just">
              <a:lnSpc>
                <a:spcPts val="3080"/>
              </a:lnSpc>
            </a:pPr>
          </a:p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365B6D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No tiene límite de escalabilidad, es muy fácil de usar para los desarrolladores junior y tiene un nivel de seguridad muy alto.</a:t>
            </a:r>
          </a:p>
          <a:p>
            <a:pPr algn="just">
              <a:lnSpc>
                <a:spcPts val="3080"/>
              </a:lnSpc>
            </a:pPr>
          </a:p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365B6D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Maneja tipos de datos complejos como JSON o XML.</a:t>
            </a:r>
          </a:p>
          <a:p>
            <a:pPr algn="just">
              <a:lnSpc>
                <a:spcPts val="3080"/>
              </a:lnSpc>
            </a:pPr>
          </a:p>
          <a:p>
            <a:pPr algn="just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365B6D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Tiene una gran comunidad en la que se ayudan entre sí en foros y sitios públicos.</a:t>
            </a:r>
          </a:p>
        </p:txBody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91787"/>
            <a:ext cx="18479320" cy="11994759"/>
          </a:xfrm>
          <a:custGeom>
            <a:avLst/>
            <a:gdLst/>
            <a:ahLst/>
            <a:cxnLst/>
            <a:rect r="r" b="b" t="t" l="l"/>
            <a:pathLst>
              <a:path h="11994759" w="18479320">
                <a:moveTo>
                  <a:pt x="0" y="0"/>
                </a:moveTo>
                <a:lnTo>
                  <a:pt x="18479320" y="0"/>
                </a:lnTo>
                <a:lnTo>
                  <a:pt x="18479320" y="11994758"/>
                </a:lnTo>
                <a:lnTo>
                  <a:pt x="0" y="11994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2216" y="3899642"/>
            <a:ext cx="3057794" cy="1687902"/>
          </a:xfrm>
          <a:custGeom>
            <a:avLst/>
            <a:gdLst/>
            <a:ahLst/>
            <a:cxnLst/>
            <a:rect r="r" b="b" t="t" l="l"/>
            <a:pathLst>
              <a:path h="1687902" w="3057794">
                <a:moveTo>
                  <a:pt x="0" y="0"/>
                </a:moveTo>
                <a:lnTo>
                  <a:pt x="3057793" y="0"/>
                </a:lnTo>
                <a:lnTo>
                  <a:pt x="3057793" y="1687902"/>
                </a:lnTo>
                <a:lnTo>
                  <a:pt x="0" y="1687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60009" y="4102495"/>
            <a:ext cx="2855094" cy="1282197"/>
          </a:xfrm>
          <a:custGeom>
            <a:avLst/>
            <a:gdLst/>
            <a:ahLst/>
            <a:cxnLst/>
            <a:rect r="r" b="b" t="t" l="l"/>
            <a:pathLst>
              <a:path h="1282197" w="2855094">
                <a:moveTo>
                  <a:pt x="0" y="0"/>
                </a:moveTo>
                <a:lnTo>
                  <a:pt x="2855094" y="0"/>
                </a:lnTo>
                <a:lnTo>
                  <a:pt x="2855094" y="1282197"/>
                </a:lnTo>
                <a:lnTo>
                  <a:pt x="0" y="12821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02216" y="4555104"/>
            <a:ext cx="3057794" cy="576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9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ANGULAR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615103" y="3899642"/>
            <a:ext cx="3057794" cy="1687902"/>
          </a:xfrm>
          <a:custGeom>
            <a:avLst/>
            <a:gdLst/>
            <a:ahLst/>
            <a:cxnLst/>
            <a:rect r="r" b="b" t="t" l="l"/>
            <a:pathLst>
              <a:path h="1687902" w="3057794">
                <a:moveTo>
                  <a:pt x="0" y="0"/>
                </a:moveTo>
                <a:lnTo>
                  <a:pt x="3057794" y="0"/>
                </a:lnTo>
                <a:lnTo>
                  <a:pt x="3057794" y="1687902"/>
                </a:lnTo>
                <a:lnTo>
                  <a:pt x="0" y="1687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72897" y="4102495"/>
            <a:ext cx="2855094" cy="1282197"/>
          </a:xfrm>
          <a:custGeom>
            <a:avLst/>
            <a:gdLst/>
            <a:ahLst/>
            <a:cxnLst/>
            <a:rect r="r" b="b" t="t" l="l"/>
            <a:pathLst>
              <a:path h="1282197" w="2855094">
                <a:moveTo>
                  <a:pt x="0" y="0"/>
                </a:moveTo>
                <a:lnTo>
                  <a:pt x="2855094" y="0"/>
                </a:lnTo>
                <a:lnTo>
                  <a:pt x="2855094" y="1282197"/>
                </a:lnTo>
                <a:lnTo>
                  <a:pt x="0" y="12821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615103" y="4555104"/>
            <a:ext cx="3057794" cy="57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2"/>
              </a:lnSpc>
              <a:spcBef>
                <a:spcPct val="0"/>
              </a:spcBef>
            </a:pPr>
            <a:r>
              <a:rPr lang="en-US" sz="3695">
                <a:solidFill>
                  <a:srgbClr val="FFFFFF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SPRING BOOT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527991" y="3899642"/>
            <a:ext cx="3057794" cy="1687902"/>
          </a:xfrm>
          <a:custGeom>
            <a:avLst/>
            <a:gdLst/>
            <a:ahLst/>
            <a:cxnLst/>
            <a:rect r="r" b="b" t="t" l="l"/>
            <a:pathLst>
              <a:path h="1687902" w="3057794">
                <a:moveTo>
                  <a:pt x="0" y="0"/>
                </a:moveTo>
                <a:lnTo>
                  <a:pt x="3057793" y="0"/>
                </a:lnTo>
                <a:lnTo>
                  <a:pt x="3057793" y="1687902"/>
                </a:lnTo>
                <a:lnTo>
                  <a:pt x="0" y="1687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527991" y="4545579"/>
            <a:ext cx="3057794" cy="630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8"/>
              </a:lnSpc>
              <a:spcBef>
                <a:spcPct val="0"/>
              </a:spcBef>
            </a:pPr>
            <a:r>
              <a:rPr lang="en-US" sz="3998">
                <a:solidFill>
                  <a:srgbClr val="FFFFFF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POSTGRE SQL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74843" y="5891042"/>
            <a:ext cx="2225427" cy="49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7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Petición HTTP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37538" y="5891042"/>
            <a:ext cx="2325812" cy="49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6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Comunicación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182482"/>
            <a:ext cx="10672897" cy="95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FUNCIONAMIENTO GENERAL</a:t>
            </a:r>
          </a:p>
        </p:txBody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91787"/>
            <a:ext cx="18506184" cy="12012196"/>
          </a:xfrm>
          <a:custGeom>
            <a:avLst/>
            <a:gdLst/>
            <a:ahLst/>
            <a:cxnLst/>
            <a:rect r="r" b="b" t="t" l="l"/>
            <a:pathLst>
              <a:path h="12012196" w="18506184">
                <a:moveTo>
                  <a:pt x="0" y="0"/>
                </a:moveTo>
                <a:lnTo>
                  <a:pt x="18506184" y="0"/>
                </a:lnTo>
                <a:lnTo>
                  <a:pt x="18506184" y="12012195"/>
                </a:lnTo>
                <a:lnTo>
                  <a:pt x="0" y="12012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9348250" y="6081502"/>
            <a:ext cx="3030030" cy="198329"/>
          </a:xfrm>
          <a:custGeom>
            <a:avLst/>
            <a:gdLst/>
            <a:ahLst/>
            <a:cxnLst/>
            <a:rect r="r" b="b" t="t" l="l"/>
            <a:pathLst>
              <a:path h="198329" w="3030030">
                <a:moveTo>
                  <a:pt x="0" y="0"/>
                </a:moveTo>
                <a:lnTo>
                  <a:pt x="3030030" y="0"/>
                </a:lnTo>
                <a:lnTo>
                  <a:pt x="3030030" y="198329"/>
                </a:lnTo>
                <a:lnTo>
                  <a:pt x="0" y="198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8302633" y="2851925"/>
            <a:ext cx="2562365" cy="2562365"/>
          </a:xfrm>
          <a:custGeom>
            <a:avLst/>
            <a:gdLst/>
            <a:ahLst/>
            <a:cxnLst/>
            <a:rect r="r" b="b" t="t" l="l"/>
            <a:pathLst>
              <a:path h="2562365" w="2562365">
                <a:moveTo>
                  <a:pt x="2562365" y="0"/>
                </a:moveTo>
                <a:lnTo>
                  <a:pt x="0" y="0"/>
                </a:lnTo>
                <a:lnTo>
                  <a:pt x="0" y="2562365"/>
                </a:lnTo>
                <a:lnTo>
                  <a:pt x="2562365" y="2562365"/>
                </a:lnTo>
                <a:lnTo>
                  <a:pt x="2562365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69848" y="1793762"/>
            <a:ext cx="3990019" cy="261165"/>
          </a:xfrm>
          <a:custGeom>
            <a:avLst/>
            <a:gdLst/>
            <a:ahLst/>
            <a:cxnLst/>
            <a:rect r="r" b="b" t="t" l="l"/>
            <a:pathLst>
              <a:path h="261165" w="3990019">
                <a:moveTo>
                  <a:pt x="0" y="0"/>
                </a:moveTo>
                <a:lnTo>
                  <a:pt x="3990018" y="0"/>
                </a:lnTo>
                <a:lnTo>
                  <a:pt x="3990018" y="261164"/>
                </a:lnTo>
                <a:lnTo>
                  <a:pt x="0" y="261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0864998" y="2851925"/>
            <a:ext cx="2562365" cy="2562365"/>
          </a:xfrm>
          <a:custGeom>
            <a:avLst/>
            <a:gdLst/>
            <a:ahLst/>
            <a:cxnLst/>
            <a:rect r="r" b="b" t="t" l="l"/>
            <a:pathLst>
              <a:path h="2562365" w="2562365">
                <a:moveTo>
                  <a:pt x="0" y="0"/>
                </a:moveTo>
                <a:lnTo>
                  <a:pt x="2562365" y="0"/>
                </a:lnTo>
                <a:lnTo>
                  <a:pt x="2562365" y="2562365"/>
                </a:lnTo>
                <a:lnTo>
                  <a:pt x="0" y="25623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80617" y="1793762"/>
            <a:ext cx="3990019" cy="261165"/>
          </a:xfrm>
          <a:custGeom>
            <a:avLst/>
            <a:gdLst/>
            <a:ahLst/>
            <a:cxnLst/>
            <a:rect r="r" b="b" t="t" l="l"/>
            <a:pathLst>
              <a:path h="261165" w="3990019">
                <a:moveTo>
                  <a:pt x="0" y="0"/>
                </a:moveTo>
                <a:lnTo>
                  <a:pt x="3990018" y="0"/>
                </a:lnTo>
                <a:lnTo>
                  <a:pt x="3990018" y="261164"/>
                </a:lnTo>
                <a:lnTo>
                  <a:pt x="0" y="261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48954" y="1404823"/>
            <a:ext cx="816120" cy="1039041"/>
          </a:xfrm>
          <a:custGeom>
            <a:avLst/>
            <a:gdLst/>
            <a:ahLst/>
            <a:cxnLst/>
            <a:rect r="r" b="b" t="t" l="l"/>
            <a:pathLst>
              <a:path h="1039041" w="816120">
                <a:moveTo>
                  <a:pt x="0" y="0"/>
                </a:moveTo>
                <a:lnTo>
                  <a:pt x="816119" y="0"/>
                </a:lnTo>
                <a:lnTo>
                  <a:pt x="816119" y="1039042"/>
                </a:lnTo>
                <a:lnTo>
                  <a:pt x="0" y="10390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070297" y="1626941"/>
            <a:ext cx="3057794" cy="57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2"/>
              </a:lnSpc>
              <a:spcBef>
                <a:spcPct val="0"/>
              </a:spcBef>
            </a:pPr>
            <a:r>
              <a:rPr lang="en-US" sz="3695">
                <a:solidFill>
                  <a:srgbClr val="000000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EQUIPO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86245" y="1651209"/>
            <a:ext cx="3057794" cy="576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9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PERSONAJE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98466" y="1626941"/>
            <a:ext cx="3057794" cy="57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2"/>
              </a:lnSpc>
              <a:spcBef>
                <a:spcPct val="0"/>
              </a:spcBef>
            </a:pPr>
            <a:r>
              <a:rPr lang="en-US" sz="3695">
                <a:solidFill>
                  <a:srgbClr val="000000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BATALLA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36101" y="4368248"/>
            <a:ext cx="3057794" cy="57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2"/>
              </a:lnSpc>
              <a:spcBef>
                <a:spcPct val="0"/>
              </a:spcBef>
            </a:pPr>
            <a:r>
              <a:rPr lang="en-US" sz="3695">
                <a:solidFill>
                  <a:srgbClr val="000000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VOTO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1330061" y="1404823"/>
            <a:ext cx="816120" cy="1039041"/>
          </a:xfrm>
          <a:custGeom>
            <a:avLst/>
            <a:gdLst/>
            <a:ahLst/>
            <a:cxnLst/>
            <a:rect r="r" b="b" t="t" l="l"/>
            <a:pathLst>
              <a:path h="1039041" w="816120">
                <a:moveTo>
                  <a:pt x="0" y="0"/>
                </a:moveTo>
                <a:lnTo>
                  <a:pt x="816119" y="0"/>
                </a:lnTo>
                <a:lnTo>
                  <a:pt x="816119" y="1039042"/>
                </a:lnTo>
                <a:lnTo>
                  <a:pt x="0" y="10390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8040566" y="2332404"/>
            <a:ext cx="816120" cy="1039041"/>
          </a:xfrm>
          <a:custGeom>
            <a:avLst/>
            <a:gdLst/>
            <a:ahLst/>
            <a:cxnLst/>
            <a:rect r="r" b="b" t="t" l="l"/>
            <a:pathLst>
              <a:path h="1039041" w="816120">
                <a:moveTo>
                  <a:pt x="0" y="0"/>
                </a:moveTo>
                <a:lnTo>
                  <a:pt x="816120" y="0"/>
                </a:lnTo>
                <a:lnTo>
                  <a:pt x="816120" y="1039041"/>
                </a:lnTo>
                <a:lnTo>
                  <a:pt x="0" y="10390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400000">
            <a:off x="12869844" y="2332404"/>
            <a:ext cx="816120" cy="1039041"/>
          </a:xfrm>
          <a:custGeom>
            <a:avLst/>
            <a:gdLst/>
            <a:ahLst/>
            <a:cxnLst/>
            <a:rect r="r" b="b" t="t" l="l"/>
            <a:pathLst>
              <a:path h="1039041" w="816120">
                <a:moveTo>
                  <a:pt x="0" y="0"/>
                </a:moveTo>
                <a:lnTo>
                  <a:pt x="816120" y="0"/>
                </a:lnTo>
                <a:lnTo>
                  <a:pt x="816120" y="1039041"/>
                </a:lnTo>
                <a:lnTo>
                  <a:pt x="0" y="10390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334368" y="8044960"/>
            <a:ext cx="3057794" cy="576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9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USUARIO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5400000">
            <a:off x="10456938" y="6922437"/>
            <a:ext cx="816120" cy="1039041"/>
          </a:xfrm>
          <a:custGeom>
            <a:avLst/>
            <a:gdLst/>
            <a:ahLst/>
            <a:cxnLst/>
            <a:rect r="r" b="b" t="t" l="l"/>
            <a:pathLst>
              <a:path h="1039041" w="816120">
                <a:moveTo>
                  <a:pt x="0" y="0"/>
                </a:moveTo>
                <a:lnTo>
                  <a:pt x="816120" y="0"/>
                </a:lnTo>
                <a:lnTo>
                  <a:pt x="816120" y="1039042"/>
                </a:lnTo>
                <a:lnTo>
                  <a:pt x="0" y="10390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99308" y="2380060"/>
            <a:ext cx="14689384" cy="5526881"/>
          </a:xfrm>
          <a:custGeom>
            <a:avLst/>
            <a:gdLst/>
            <a:ahLst/>
            <a:cxnLst/>
            <a:rect r="r" b="b" t="t" l="l"/>
            <a:pathLst>
              <a:path h="5526881" w="14689384">
                <a:moveTo>
                  <a:pt x="0" y="0"/>
                </a:moveTo>
                <a:lnTo>
                  <a:pt x="14689384" y="0"/>
                </a:lnTo>
                <a:lnTo>
                  <a:pt x="14689384" y="5526880"/>
                </a:lnTo>
                <a:lnTo>
                  <a:pt x="0" y="5526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00125"/>
            <a:ext cx="3699318" cy="73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8"/>
              </a:lnSpc>
              <a:spcBef>
                <a:spcPct val="0"/>
              </a:spcBef>
            </a:pPr>
            <a:r>
              <a:rPr lang="en-US" b="true" sz="4684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app.routes.ts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150722" y="1234804"/>
            <a:ext cx="3748348" cy="235776"/>
            <a:chOff x="0" y="0"/>
            <a:chExt cx="987219" cy="620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987219" cy="81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587708" y="8884398"/>
            <a:ext cx="3748348" cy="235776"/>
            <a:chOff x="0" y="0"/>
            <a:chExt cx="987219" cy="620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987219" cy="81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230364" y="1659112"/>
            <a:ext cx="3748348" cy="235776"/>
            <a:chOff x="0" y="0"/>
            <a:chExt cx="987219" cy="620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987219" cy="81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39129" y="9258300"/>
            <a:ext cx="3748348" cy="235776"/>
            <a:chOff x="0" y="0"/>
            <a:chExt cx="987219" cy="620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987219" cy="81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  <p:transition spd="slow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DAGqCgGTkhk</dc:identifier>
  <dcterms:modified xsi:type="dcterms:W3CDTF">2011-08-01T06:04:30Z</dcterms:modified>
  <cp:revision>1</cp:revision>
  <dc:title>Legends</dc:title>
</cp:coreProperties>
</file>